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61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 smtClean="0"/>
            <a:t>Are stores overpricing or underpricing their wine?</a:t>
          </a:r>
          <a:endParaRPr lang="en-US" sz="2200" dirty="0"/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0" dirty="0" smtClean="0"/>
            <a:t>Are stores aware of the attributes used to describe their wine? Are they advertising those attributes clearly?</a:t>
          </a:r>
          <a:endParaRPr lang="en-US" sz="2200" i="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0" dirty="0" smtClean="0"/>
            <a:t>Can we make wine suggestions to restaurants based on purchase history and menu?</a:t>
          </a:r>
          <a:endParaRPr lang="en-US" sz="2200" i="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Are stores overpricing or underpricing their wine?</a:t>
          </a:r>
          <a:endParaRPr lang="en-US" sz="2200" kern="1200" dirty="0"/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 smtClean="0"/>
            <a:t>Are stores aware of the attributes used to describe their wine? Are they advertising those attributes clearly?</a:t>
          </a:r>
          <a:endParaRPr lang="en-US" sz="2200" i="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 smtClean="0"/>
            <a:t>Can we make wine suggestions to restaurants based on purchase history and menu?</a:t>
          </a:r>
          <a:endParaRPr lang="en-US" sz="2200" i="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x-none" smtClean="0"/>
              <a:t>10/7/17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Relationship Id="rId3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</a:t>
            </a:r>
            <a:r>
              <a:rPr lang="en-US" sz="2000" b="1" dirty="0" smtClean="0"/>
              <a:t>5, </a:t>
            </a:r>
            <a:r>
              <a:rPr lang="en-US" sz="2000" b="1" dirty="0"/>
              <a:t>2017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Bryan, Paige, </a:t>
            </a:r>
            <a:r>
              <a:rPr lang="en-US" sz="2000" b="1" dirty="0" smtClean="0">
                <a:solidFill>
                  <a:srgbClr val="C00000"/>
                </a:solidFill>
              </a:rPr>
              <a:t>Nick</a:t>
            </a:r>
            <a:r>
              <a:rPr lang="en-US" sz="2000" b="1" dirty="0" smtClean="0">
                <a:solidFill>
                  <a:srgbClr val="C00000"/>
                </a:solidFill>
              </a:rPr>
              <a:t>, </a:t>
            </a:r>
            <a:r>
              <a:rPr lang="en-US" sz="2000" b="1" dirty="0" smtClean="0">
                <a:solidFill>
                  <a:srgbClr val="C00000"/>
                </a:solidFill>
              </a:rPr>
              <a:t>Meyappan, Aishwarya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cs typeface="+mn-ea"/>
              </a:rPr>
              <a:t>Around the world in grapey days</a:t>
            </a:r>
            <a:endParaRPr lang="en-US" dirty="0">
              <a:solidFill>
                <a:schemeClr val="tx1"/>
              </a:solidFill>
              <a:cs typeface="+mn-ea"/>
            </a:endParaRP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 smtClean="0">
                <a:cs typeface="Arial" pitchFamily="34" charset="0"/>
              </a:rPr>
              <a:t>Evaluate the pricing structure of wines and recommend the reorganization of liquor stores based on similarities between wine varieties</a:t>
            </a:r>
            <a:endParaRPr lang="en-US" sz="1800" b="1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DF55659-BB9B-4FE4-AE34-5AC6BB3BC3DC}"/>
              </a:ext>
            </a:extLst>
          </p:cNvPr>
          <p:cNvSpPr/>
          <p:nvPr/>
        </p:nvSpPr>
        <p:spPr>
          <a:xfrm>
            <a:off x="1524000" y="1372748"/>
            <a:ext cx="899757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</a:t>
            </a:r>
            <a:r>
              <a:rPr lang="en-US" sz="2400" b="1" i="1" dirty="0" smtClean="0">
                <a:solidFill>
                  <a:srgbClr val="C00000"/>
                </a:solidFill>
              </a:rPr>
              <a:t>expert reviews be </a:t>
            </a:r>
            <a:r>
              <a:rPr lang="en-US" sz="2400" b="1" i="1" dirty="0">
                <a:solidFill>
                  <a:srgbClr val="C00000"/>
                </a:solidFill>
              </a:rPr>
              <a:t>used to improve recommendations </a:t>
            </a:r>
            <a:r>
              <a:rPr lang="en-US" sz="2400" b="1" i="1" dirty="0" smtClean="0">
                <a:solidFill>
                  <a:srgbClr val="C00000"/>
                </a:solidFill>
              </a:rPr>
              <a:t>for liquor stores?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00821795"/>
              </p:ext>
            </p:extLst>
          </p:nvPr>
        </p:nvGraphicFramePr>
        <p:xfrm>
          <a:off x="909637" y="2577840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22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cs typeface="Arial" pitchFamily="34" charset="0"/>
              </a:rPr>
              <a:t>&lt;something about the dataset&gt;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Here are some key statistical highlights about the dataset being used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2903BFB1-CD1F-4688-9CF6-6E123B86FCFF}"/>
              </a:ext>
            </a:extLst>
          </p:cNvPr>
          <p:cNvSpPr/>
          <p:nvPr/>
        </p:nvSpPr>
        <p:spPr>
          <a:xfrm>
            <a:off x="1848035" y="2315218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151</a:t>
            </a:r>
            <a:r>
              <a:rPr lang="en-US" sz="3200" b="1" dirty="0">
                <a:solidFill>
                  <a:srgbClr val="C00000"/>
                </a:solidFill>
              </a:rPr>
              <a:t>k</a:t>
            </a: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Wine Reviews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1DA835E-2AEE-437B-BBE2-0CB1AC557590}"/>
              </a:ext>
            </a:extLst>
          </p:cNvPr>
          <p:cNvCxnSpPr/>
          <p:nvPr/>
        </p:nvCxnSpPr>
        <p:spPr>
          <a:xfrm>
            <a:off x="1865791" y="206362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CC7DEEBA-D332-406E-A48A-929D24885F56}"/>
              </a:ext>
            </a:extLst>
          </p:cNvPr>
          <p:cNvCxnSpPr/>
          <p:nvPr/>
        </p:nvCxnSpPr>
        <p:spPr>
          <a:xfrm>
            <a:off x="1848035" y="3951179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56F5041E-209B-460A-9FF8-6BFA5DA3C086}"/>
              </a:ext>
            </a:extLst>
          </p:cNvPr>
          <p:cNvSpPr/>
          <p:nvPr/>
        </p:nvSpPr>
        <p:spPr>
          <a:xfrm>
            <a:off x="3997911" y="2315218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15k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Wineries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E0B18DC-CDA8-4802-87E4-080145066B47}"/>
              </a:ext>
            </a:extLst>
          </p:cNvPr>
          <p:cNvSpPr/>
          <p:nvPr/>
        </p:nvSpPr>
        <p:spPr>
          <a:xfrm>
            <a:off x="6147787" y="2315218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632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Wine Varieties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FF58834B-EF3B-462D-AC20-82F517D64DA0}"/>
              </a:ext>
            </a:extLst>
          </p:cNvPr>
          <p:cNvSpPr/>
          <p:nvPr/>
        </p:nvSpPr>
        <p:spPr>
          <a:xfrm>
            <a:off x="8297663" y="2315218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&lt;#&gt;</a:t>
            </a:r>
            <a:endParaRPr lang="en-US" sz="3200" b="1" dirty="0">
              <a:solidFill>
                <a:srgbClr val="C00000"/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2"/>
                </a:solidFill>
              </a:rPr>
              <a:t>Attributes</a:t>
            </a:r>
            <a:endParaRPr lang="en-US" sz="1600" b="1" dirty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85146F-9720-46B3-9CA2-ED6CBA886217}"/>
              </a:ext>
            </a:extLst>
          </p:cNvPr>
          <p:cNvSpPr txBox="1"/>
          <p:nvPr/>
        </p:nvSpPr>
        <p:spPr>
          <a:xfrm>
            <a:off x="1669409" y="4462943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chemeClr val="tx2"/>
                </a:solidFill>
              </a:rPr>
              <a:t>Where?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6FE337E-50D8-4689-8954-B7CE3485114C}"/>
              </a:ext>
            </a:extLst>
          </p:cNvPr>
          <p:cNvSpPr txBox="1"/>
          <p:nvPr/>
        </p:nvSpPr>
        <p:spPr>
          <a:xfrm>
            <a:off x="1669409" y="5205538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 smtClean="0">
                <a:solidFill>
                  <a:schemeClr val="tx2"/>
                </a:solidFill>
              </a:rPr>
              <a:t>What?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DD19BC-7E01-4696-A842-C903A434B10B}"/>
              </a:ext>
            </a:extLst>
          </p:cNvPr>
          <p:cNvSpPr txBox="1"/>
          <p:nvPr/>
        </p:nvSpPr>
        <p:spPr>
          <a:xfrm>
            <a:off x="3196205" y="4462943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</a:t>
            </a:r>
            <a:r>
              <a:rPr lang="en-US" b="1" dirty="0" smtClean="0">
                <a:solidFill>
                  <a:srgbClr val="C00000"/>
                </a:solidFill>
              </a:rPr>
              <a:t>gathered from </a:t>
            </a:r>
            <a:r>
              <a:rPr lang="en-US" b="1" dirty="0" err="1" smtClean="0">
                <a:solidFill>
                  <a:srgbClr val="C00000"/>
                </a:solidFill>
              </a:rPr>
              <a:t>WineEnthusiast</a:t>
            </a:r>
            <a:r>
              <a:rPr lang="en-US" b="1" dirty="0" smtClean="0">
                <a:solidFill>
                  <a:srgbClr val="C00000"/>
                </a:solidFill>
              </a:rPr>
              <a:t>, one of the premier wine and spirits review and trade magazines</a:t>
            </a:r>
            <a:endParaRPr lang="x-none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16BB4F2-FC31-4212-B6F1-30BAE02C4496}"/>
              </a:ext>
            </a:extLst>
          </p:cNvPr>
          <p:cNvSpPr txBox="1"/>
          <p:nvPr/>
        </p:nvSpPr>
        <p:spPr>
          <a:xfrm>
            <a:off x="3196205" y="5205538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0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A four-step </a:t>
            </a:r>
            <a:r>
              <a:rPr lang="en-IN" sz="1800" dirty="0">
                <a:cs typeface="Arial" pitchFamily="34" charset="0"/>
              </a:rPr>
              <a:t>approach was </a:t>
            </a:r>
            <a:r>
              <a:rPr lang="en-IN" sz="1800" dirty="0" smtClean="0">
                <a:cs typeface="Arial" pitchFamily="34" charset="0"/>
              </a:rPr>
              <a:t>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F45049E-32C0-42DA-85EA-04AEAC8831A6}"/>
              </a:ext>
            </a:extLst>
          </p:cNvPr>
          <p:cNvSpPr/>
          <p:nvPr/>
        </p:nvSpPr>
        <p:spPr>
          <a:xfrm>
            <a:off x="3414941" y="1375151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etc</a:t>
            </a:r>
            <a:r>
              <a:rPr lang="en-US" altLang="zh-CN" sz="1600" dirty="0" smtClean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Remove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stopwords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049AF0C-0A12-4749-90F3-B1BB6F07AFAA}"/>
              </a:ext>
            </a:extLst>
          </p:cNvPr>
          <p:cNvSpPr/>
          <p:nvPr/>
        </p:nvSpPr>
        <p:spPr>
          <a:xfrm>
            <a:off x="2130367" y="264416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I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I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600" b="1" dirty="0" smtClean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 err="1" smtClean="0">
                <a:solidFill>
                  <a:schemeClr val="tx1"/>
                </a:solidFill>
              </a:rPr>
              <a:t>Vectorize</a:t>
            </a:r>
            <a:r>
              <a:rPr lang="en-IN" sz="1600" dirty="0" smtClean="0">
                <a:solidFill>
                  <a:schemeClr val="tx1"/>
                </a:solidFill>
              </a:rPr>
              <a:t> each variety and calculate cosine similarities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6E817D0-14C7-4A60-923E-9E1A1EB30205}"/>
              </a:ext>
            </a:extLst>
          </p:cNvPr>
          <p:cNvSpPr/>
          <p:nvPr/>
        </p:nvSpPr>
        <p:spPr>
          <a:xfrm>
            <a:off x="3414941" y="3951971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/>
                </a:solidFill>
              </a:rPr>
              <a:t>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 smtClean="0">
                <a:solidFill>
                  <a:schemeClr val="tx1"/>
                </a:solidFill>
              </a:rPr>
              <a:t>df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1C14742F-6EF5-45F0-86C6-E2E02C80C3B3}"/>
              </a:ext>
            </a:extLst>
          </p:cNvPr>
          <p:cNvSpPr/>
          <p:nvPr/>
        </p:nvSpPr>
        <p:spPr>
          <a:xfrm>
            <a:off x="2130367" y="5259169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reco</a:t>
            </a:r>
            <a:r>
              <a:rPr lang="en-US" sz="1600" dirty="0" smtClean="0">
                <a:solidFill>
                  <a:schemeClr val="tx1"/>
                </a:solidFill>
              </a:rPr>
              <a:t>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tx1"/>
                </a:solidFill>
              </a:rPr>
              <a:t>Reco</a:t>
            </a:r>
            <a:r>
              <a:rPr lang="en-US" sz="1600" dirty="0" smtClean="0">
                <a:solidFill>
                  <a:schemeClr val="tx1"/>
                </a:solidFill>
              </a:rPr>
              <a:t> 2</a:t>
            </a: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:a16="http://schemas.microsoft.com/office/drawing/2014/main" xmlns="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2812549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:a16="http://schemas.microsoft.com/office/drawing/2014/main" xmlns="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4049818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:a16="http://schemas.microsoft.com/office/drawing/2014/main" xmlns="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5369403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:a16="http://schemas.microsoft.com/office/drawing/2014/main" xmlns="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7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Most frequent attributes used to describe types of wine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500" dirty="0" smtClean="0">
                <a:cs typeface="Arial" pitchFamily="34" charset="0"/>
              </a:rPr>
              <a:t>Did description length vary by country?</a:t>
            </a:r>
            <a:endParaRPr lang="en-US" sz="15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175" y="3457575"/>
            <a:ext cx="20431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NOTE: What do these different colors mean</a:t>
            </a:r>
            <a:r>
              <a:rPr lang="en-US" b="1" dirty="0" smtClean="0"/>
              <a:t>?</a:t>
            </a:r>
          </a:p>
          <a:p>
            <a:endParaRPr lang="en-US" b="1" dirty="0"/>
          </a:p>
          <a:p>
            <a:r>
              <a:rPr lang="en-US" b="1" dirty="0" smtClean="0"/>
              <a:t>Wines produced in different countries.</a:t>
            </a:r>
          </a:p>
          <a:p>
            <a:endParaRPr lang="en-US" b="1" dirty="0"/>
          </a:p>
          <a:p>
            <a:r>
              <a:rPr lang="en-US" b="1" dirty="0" smtClean="0"/>
              <a:t>Size shows the number of wines from location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 smtClean="0">
                <a:cs typeface="Arial" pitchFamily="34" charset="0"/>
              </a:rPr>
              <a:t>What is the current pricing structure of 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smtClean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56467"/>
            <a:ext cx="9747249" cy="53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 smtClean="0">
                <a:cs typeface="Arial" pitchFamily="34" charset="0"/>
              </a:rPr>
              <a:t>What is average rating when each of these foods </a:t>
            </a:r>
            <a:r>
              <a:rPr lang="en-US" sz="3200" i="1" smtClean="0">
                <a:cs typeface="Arial" pitchFamily="34" charset="0"/>
              </a:rPr>
              <a:t>are mentioned in the review?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Cheap Chow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Fancy Food</a:t>
            </a:r>
            <a:endParaRPr lang="en-US" sz="24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avg. rating is 0.98 SD below the mean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avg. rating </a:t>
            </a: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dirty="0" smtClean="0">
                <a:solidFill>
                  <a:srgbClr val="FF0000"/>
                </a:solidFill>
              </a:rPr>
              <a:t>0.72 SD </a:t>
            </a:r>
            <a:r>
              <a:rPr lang="en-US" dirty="0">
                <a:solidFill>
                  <a:srgbClr val="FF0000"/>
                </a:solidFill>
              </a:rPr>
              <a:t>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avg. rating </a:t>
            </a: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dirty="0" smtClean="0">
                <a:solidFill>
                  <a:srgbClr val="FF0000"/>
                </a:solidFill>
              </a:rPr>
              <a:t>0.64 SD </a:t>
            </a:r>
            <a:r>
              <a:rPr lang="en-US" dirty="0">
                <a:solidFill>
                  <a:srgbClr val="FF0000"/>
                </a:solidFill>
              </a:rPr>
              <a:t>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</a:t>
            </a:r>
            <a:r>
              <a:rPr lang="en-US" dirty="0" smtClean="0">
                <a:solidFill>
                  <a:srgbClr val="FF0000"/>
                </a:solidFill>
              </a:rPr>
              <a:t>avg. rating </a:t>
            </a:r>
            <a:r>
              <a:rPr lang="en-US" dirty="0">
                <a:solidFill>
                  <a:srgbClr val="FF0000"/>
                </a:solidFill>
              </a:rPr>
              <a:t>is </a:t>
            </a:r>
            <a:r>
              <a:rPr lang="en-US" dirty="0" smtClean="0">
                <a:solidFill>
                  <a:srgbClr val="FF0000"/>
                </a:solidFill>
              </a:rPr>
              <a:t>0.53 SD </a:t>
            </a:r>
            <a:r>
              <a:rPr lang="en-US" dirty="0">
                <a:solidFill>
                  <a:srgbClr val="FF0000"/>
                </a:solidFill>
              </a:rPr>
              <a:t>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dirty="0" smtClean="0">
                <a:solidFill>
                  <a:srgbClr val="00B050"/>
                </a:solidFill>
              </a:rPr>
              <a:t>avg. rating </a:t>
            </a:r>
            <a:r>
              <a:rPr lang="en-US" dirty="0">
                <a:solidFill>
                  <a:srgbClr val="00B050"/>
                </a:solidFill>
              </a:rPr>
              <a:t>is </a:t>
            </a:r>
            <a:r>
              <a:rPr lang="en-US" dirty="0" smtClean="0">
                <a:solidFill>
                  <a:srgbClr val="00B050"/>
                </a:solidFill>
              </a:rPr>
              <a:t>0.74 SD above the </a:t>
            </a:r>
            <a:r>
              <a:rPr lang="en-US" dirty="0">
                <a:solidFill>
                  <a:srgbClr val="00B050"/>
                </a:solidFill>
              </a:rPr>
              <a:t>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dirty="0" smtClean="0">
                <a:solidFill>
                  <a:srgbClr val="00B050"/>
                </a:solidFill>
              </a:rPr>
              <a:t>avg. rating </a:t>
            </a:r>
            <a:r>
              <a:rPr lang="en-US" dirty="0">
                <a:solidFill>
                  <a:srgbClr val="00B050"/>
                </a:solidFill>
              </a:rPr>
              <a:t>is </a:t>
            </a:r>
            <a:r>
              <a:rPr lang="en-US" dirty="0" smtClean="0">
                <a:solidFill>
                  <a:srgbClr val="00B050"/>
                </a:solidFill>
              </a:rPr>
              <a:t>0.52 SD above the </a:t>
            </a:r>
            <a:r>
              <a:rPr lang="en-US" dirty="0">
                <a:solidFill>
                  <a:srgbClr val="00B050"/>
                </a:solidFill>
              </a:rPr>
              <a:t>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dirty="0" smtClean="0">
                <a:solidFill>
                  <a:srgbClr val="00B050"/>
                </a:solidFill>
              </a:rPr>
              <a:t>avg. rating </a:t>
            </a:r>
            <a:r>
              <a:rPr lang="en-US" dirty="0">
                <a:solidFill>
                  <a:srgbClr val="00B050"/>
                </a:solidFill>
              </a:rPr>
              <a:t>is </a:t>
            </a:r>
            <a:r>
              <a:rPr lang="en-US" dirty="0" smtClean="0">
                <a:solidFill>
                  <a:srgbClr val="00B050"/>
                </a:solidFill>
              </a:rPr>
              <a:t>0.36 SD above the </a:t>
            </a:r>
            <a:r>
              <a:rPr lang="en-US" dirty="0">
                <a:solidFill>
                  <a:srgbClr val="00B050"/>
                </a:solidFill>
              </a:rPr>
              <a:t>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374</Words>
  <Application>Microsoft Macintosh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等线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Meyappan S</cp:lastModifiedBy>
  <cp:revision>64</cp:revision>
  <dcterms:created xsi:type="dcterms:W3CDTF">2017-10-01T20:04:42Z</dcterms:created>
  <dcterms:modified xsi:type="dcterms:W3CDTF">2017-10-07T16:54:55Z</dcterms:modified>
</cp:coreProperties>
</file>